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1" r:id="rId2"/>
    <p:sldId id="273" r:id="rId3"/>
    <p:sldId id="271" r:id="rId4"/>
    <p:sldId id="264" r:id="rId5"/>
    <p:sldId id="274" r:id="rId6"/>
    <p:sldId id="272" r:id="rId7"/>
    <p:sldId id="265" r:id="rId8"/>
    <p:sldId id="266" r:id="rId9"/>
    <p:sldId id="262" r:id="rId10"/>
    <p:sldId id="257" r:id="rId11"/>
    <p:sldId id="276" r:id="rId12"/>
    <p:sldId id="277" r:id="rId13"/>
    <p:sldId id="275" r:id="rId14"/>
    <p:sldId id="263" r:id="rId15"/>
    <p:sldId id="260" r:id="rId16"/>
    <p:sldId id="261" r:id="rId17"/>
    <p:sldId id="278" r:id="rId18"/>
    <p:sldId id="267" r:id="rId19"/>
    <p:sldId id="268" r:id="rId20"/>
    <p:sldId id="270" r:id="rId21"/>
    <p:sldId id="269" r:id="rId22"/>
    <p:sldId id="282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4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109" autoAdjust="0"/>
  </p:normalViewPr>
  <p:slideViewPr>
    <p:cSldViewPr>
      <p:cViewPr>
        <p:scale>
          <a:sx n="70" d="100"/>
          <a:sy n="70" d="100"/>
        </p:scale>
        <p:origin x="-690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4F247-DF48-48F0-B92C-DA490457D6FC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3EF26-5AC8-4F46-BB6F-526FA7132B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3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eliciting the answers from the learners he/ she can declare the topic.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6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</a:t>
            </a:r>
            <a:r>
              <a:rPr lang="en-US" baseline="0" dirty="0" smtClean="0"/>
              <a:t> eliciting the answer the teacher can asked 1-2 students to say  5 sentences on the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0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 smtClean="0"/>
              <a:t>The learners will  be asked for reading the text  silently and I will monitor them. After they have Completed reading, They will answer some questions, match a table . I will  elicit answers from them . Before that, the</a:t>
            </a:r>
            <a:r>
              <a:rPr lang="en-US" b="1" i="1" baseline="0" dirty="0" smtClean="0"/>
              <a:t> teacher  can  invite  2-3 students  to pronounce some words  so that  they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65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teacher can ask</a:t>
            </a:r>
            <a:r>
              <a:rPr lang="en-US" baseline="0" dirty="0" smtClean="0"/>
              <a:t> the students to </a:t>
            </a:r>
            <a:r>
              <a:rPr lang="en-US" baseline="0" smtClean="0"/>
              <a:t>prono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1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665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72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976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teacher can ask the learners if they don’t have any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109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3EF26-5AC8-4F46-BB6F-526FA7132B9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3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39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9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6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02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42512-ABD8-4AF7-861A-F9982CBD3E07}" type="datetimeFigureOut">
              <a:rPr lang="en-US" smtClean="0"/>
              <a:t>6/23/2015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9444E-DC9C-483E-B19E-C3BDD770A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9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3.png"/><Relationship Id="rId5" Type="http://schemas.microsoft.com/office/2007/relationships/media" Target="../media/media3.wav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9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16466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3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973239"/>
            <a:ext cx="502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Physical exercise is any bodily activity that enhances or maintains physical fitness and overall health and wellness.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35795"/>
            <a:ext cx="3948752" cy="296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07640" y="152400"/>
            <a:ext cx="5747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PHYSICAL EXERCISE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97359"/>
            <a:ext cx="3979460" cy="256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9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219200"/>
            <a:ext cx="3886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Something that promotes or enhances well-being; an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advantage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8183" y="0"/>
            <a:ext cx="2550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Benefit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4240581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638800"/>
            <a:ext cx="895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benefit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of physical exercise is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that it  gifts  a healthier happier life to humans 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605429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6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47456"/>
            <a:ext cx="3943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PUNCTUALITY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4667" r="6521"/>
          <a:stretch/>
        </p:blipFill>
        <p:spPr bwMode="auto">
          <a:xfrm>
            <a:off x="3381977" y="1070786"/>
            <a:ext cx="1992573" cy="285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7848" y="3752125"/>
            <a:ext cx="38517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orderliness, being on time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0708" y="5715000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should have the knowledge about </a:t>
            </a:r>
            <a:r>
              <a:rPr lang="en-US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punctuality</a:t>
            </a:r>
          </a:p>
          <a:p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so that in all the time we can be on time.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08" y="1070786"/>
            <a:ext cx="3428999" cy="324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579"/>
          <a:stretch/>
        </p:blipFill>
        <p:spPr bwMode="auto">
          <a:xfrm>
            <a:off x="5355216" y="237665"/>
            <a:ext cx="2811349" cy="337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17580" y="614945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AL MAHMUD\EQUIPMENT FORPHYSICAL EXERCISE\stock-illustration-23352896-multiple-images-of-men-stretching-before-exercis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6248400" cy="399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73830" y="5055036"/>
            <a:ext cx="685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lengthen, widen, or </a:t>
            </a:r>
            <a:r>
              <a:rPr lang="en-US" sz="5400" dirty="0" smtClean="0">
                <a:latin typeface="Times New Roman" pitchFamily="18" charset="0"/>
                <a:cs typeface="Times New Roman" pitchFamily="18" charset="0"/>
              </a:rPr>
              <a:t>distend shape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81800" y="3059668"/>
            <a:ext cx="1265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 lengthen</a:t>
            </a:r>
          </a:p>
        </p:txBody>
      </p:sp>
      <p:sp>
        <p:nvSpPr>
          <p:cNvPr id="4" name="Rectangle 3"/>
          <p:cNvSpPr/>
          <p:nvPr/>
        </p:nvSpPr>
        <p:spPr>
          <a:xfrm>
            <a:off x="6781800" y="1752600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widen</a:t>
            </a:r>
            <a:r>
              <a:rPr lang="en-US" dirty="0"/>
              <a:t>,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1733472"/>
            <a:ext cx="933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distend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7235" y="-31531"/>
            <a:ext cx="2370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STRECH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4668" y="139262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0502" y="577334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u.s.</a:t>
            </a:r>
            <a:endParaRPr lang="en-US" dirty="0"/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49355" y="125334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17208" y="355092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u.k.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1200" y="1752600"/>
            <a:ext cx="1219200" cy="35020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4" idx="1"/>
          </p:cNvCxnSpPr>
          <p:nvPr/>
        </p:nvCxnSpPr>
        <p:spPr>
          <a:xfrm>
            <a:off x="4800600" y="1937266"/>
            <a:ext cx="1981200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62600" y="3347389"/>
            <a:ext cx="1261553" cy="4306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20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89225" y="-294389"/>
            <a:ext cx="9459692" cy="8085397"/>
            <a:chOff x="-289225" y="-294389"/>
            <a:chExt cx="9459692" cy="8085397"/>
          </a:xfrm>
        </p:grpSpPr>
        <p:grpSp>
          <p:nvGrpSpPr>
            <p:cNvPr id="12" name="Group 11"/>
            <p:cNvGrpSpPr/>
            <p:nvPr/>
          </p:nvGrpSpPr>
          <p:grpSpPr>
            <a:xfrm>
              <a:off x="-289225" y="-294389"/>
              <a:ext cx="9459692" cy="8085397"/>
              <a:chOff x="-227889" y="-197352"/>
              <a:chExt cx="9459692" cy="7299321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746" y="3779767"/>
                <a:ext cx="3289821" cy="3078233"/>
                <a:chOff x="22746" y="3779767"/>
                <a:chExt cx="3289821" cy="3078233"/>
              </a:xfrm>
            </p:grpSpPr>
            <p:pic>
              <p:nvPicPr>
                <p:cNvPr id="3" name="Picture 8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46" y="3885693"/>
                  <a:ext cx="3289821" cy="297230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0900" y="3779767"/>
                  <a:ext cx="2676525" cy="360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4802007" y="3364706"/>
                <a:ext cx="4393639" cy="3737263"/>
                <a:chOff x="4832241" y="3120737"/>
                <a:chExt cx="4393639" cy="3737263"/>
              </a:xfrm>
            </p:grpSpPr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996" y="3413125"/>
                  <a:ext cx="3803650" cy="34448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4832241" y="3120737"/>
                  <a:ext cx="4393639" cy="584775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3200" b="1" cap="none" spc="0" dirty="0" smtClean="0">
                      <a:ln w="17780" cmpd="sng">
                        <a:solidFill>
                          <a:srgbClr val="FFFFFF"/>
                        </a:solidFill>
                        <a:prstDash val="solid"/>
                        <a:miter lim="800000"/>
                      </a:ln>
                      <a:gradFill rotWithShape="1">
                        <a:gsLst>
                          <a:gs pos="0">
                            <a:srgbClr val="000000">
                              <a:tint val="92000"/>
                              <a:shade val="100000"/>
                              <a:satMod val="150000"/>
                            </a:srgbClr>
                          </a:gs>
                          <a:gs pos="49000">
                            <a:srgbClr val="000000">
                              <a:tint val="89000"/>
                              <a:shade val="90000"/>
                              <a:satMod val="150000"/>
                            </a:srgbClr>
                          </a:gs>
                          <a:gs pos="50000">
                            <a:srgbClr val="000000">
                              <a:tint val="100000"/>
                              <a:shade val="75000"/>
                              <a:satMod val="150000"/>
                            </a:srgbClr>
                          </a:gs>
                          <a:gs pos="95000">
                            <a:srgbClr val="000000">
                              <a:shade val="47000"/>
                              <a:satMod val="150000"/>
                            </a:srgbClr>
                          </a:gs>
                          <a:gs pos="100000">
                            <a:srgbClr val="000000">
                              <a:shade val="39000"/>
                              <a:satMod val="15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algn="tl" rotWithShape="0">
                          <a:srgbClr val="000000"/>
                        </a:outerShdw>
                      </a:effectLst>
                    </a:rPr>
                    <a:t>Regular physical exercise</a:t>
                  </a:r>
                  <a:endParaRPr lang="en-US" sz="3200" b="1" cap="none" spc="0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5341956" y="507297"/>
                <a:ext cx="3889847" cy="2984548"/>
                <a:chOff x="5466151" y="-15923"/>
                <a:chExt cx="3889847" cy="2984548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0106" y="0"/>
                  <a:ext cx="3565774" cy="29686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" name="Rectangle 3"/>
                <p:cNvSpPr/>
                <p:nvPr/>
              </p:nvSpPr>
              <p:spPr>
                <a:xfrm>
                  <a:off x="5466151" y="-15923"/>
                  <a:ext cx="3889847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dirty="0" smtClean="0">
                      <a:ln w="17780" cmpd="sng">
                        <a:solidFill>
                          <a:srgbClr val="FFFFFF"/>
                        </a:solidFill>
                        <a:prstDash val="solid"/>
                        <a:miter lim="800000"/>
                      </a:ln>
                      <a:gradFill rotWithShape="1">
                        <a:gsLst>
                          <a:gs pos="0">
                            <a:srgbClr val="000000">
                              <a:tint val="92000"/>
                              <a:shade val="100000"/>
                              <a:satMod val="150000"/>
                            </a:srgbClr>
                          </a:gs>
                          <a:gs pos="49000">
                            <a:srgbClr val="000000">
                              <a:tint val="89000"/>
                              <a:shade val="90000"/>
                              <a:satMod val="150000"/>
                            </a:srgbClr>
                          </a:gs>
                          <a:gs pos="50000">
                            <a:srgbClr val="000000">
                              <a:tint val="100000"/>
                              <a:shade val="75000"/>
                              <a:satMod val="150000"/>
                            </a:srgbClr>
                          </a:gs>
                          <a:gs pos="95000">
                            <a:srgbClr val="000000">
                              <a:shade val="47000"/>
                              <a:satMod val="150000"/>
                            </a:srgbClr>
                          </a:gs>
                          <a:gs pos="100000">
                            <a:srgbClr val="000000">
                              <a:shade val="39000"/>
                              <a:satMod val="15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algn="tl" rotWithShape="0">
                          <a:srgbClr val="000000"/>
                        </a:outerShdw>
                      </a:effectLst>
                    </a:rPr>
                    <a:t>PROPER REST AND SLEEP</a:t>
                  </a:r>
                  <a:endParaRPr lang="en-US" sz="2800" b="1" cap="none" spc="0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gradFill rotWithShape="1">
                      <a:gsLst>
                        <a:gs pos="0">
                          <a:srgbClr val="000000">
                            <a:tint val="92000"/>
                            <a:shade val="100000"/>
                            <a:satMod val="150000"/>
                          </a:srgbClr>
                        </a:gs>
                        <a:gs pos="49000">
                          <a:srgbClr val="000000">
                            <a:tint val="89000"/>
                            <a:shade val="90000"/>
                            <a:satMod val="150000"/>
                          </a:srgbClr>
                        </a:gs>
                        <a:gs pos="50000">
                          <a:srgbClr val="000000">
                            <a:tint val="100000"/>
                            <a:shade val="75000"/>
                            <a:satMod val="150000"/>
                          </a:srgbClr>
                        </a:gs>
                        <a:gs pos="95000">
                          <a:srgbClr val="000000">
                            <a:shade val="47000"/>
                            <a:satMod val="150000"/>
                          </a:srgbClr>
                        </a:gs>
                        <a:gs pos="100000">
                          <a:srgbClr val="000000">
                            <a:shade val="39000"/>
                            <a:satMod val="150000"/>
                          </a:srgbClr>
                        </a:gs>
                      </a:gsLst>
                      <a:lin ang="5400000"/>
                    </a:gradFill>
                    <a:effectLst>
                      <a:outerShdw blurRad="50800" algn="tl" rotWithShape="0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-227889" y="411790"/>
                <a:ext cx="3540456" cy="2952916"/>
                <a:chOff x="-227889" y="411790"/>
                <a:chExt cx="3540456" cy="2952916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6437" t="33562" r="6437" b="46760"/>
                <a:stretch/>
              </p:blipFill>
              <p:spPr bwMode="auto">
                <a:xfrm>
                  <a:off x="-227889" y="411790"/>
                  <a:ext cx="3540456" cy="6141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55" name="Picture 7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492" y="1042193"/>
                  <a:ext cx="3267075" cy="23225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" name="Group 7"/>
              <p:cNvGrpSpPr/>
              <p:nvPr/>
            </p:nvGrpSpPr>
            <p:grpSpPr>
              <a:xfrm>
                <a:off x="-25179" y="-197352"/>
                <a:ext cx="9195646" cy="858837"/>
                <a:chOff x="0" y="-208754"/>
                <a:chExt cx="9195646" cy="858837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0" y="-15923"/>
                  <a:ext cx="9195646" cy="473177"/>
                </a:xfrm>
                <a:prstGeom prst="rect">
                  <a:avLst/>
                </a:prstGeom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056" name="Picture 8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129" y="-208754"/>
                  <a:ext cx="8053387" cy="8588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3" name="TextBox 12"/>
            <p:cNvSpPr txBox="1"/>
            <p:nvPr/>
          </p:nvSpPr>
          <p:spPr>
            <a:xfrm>
              <a:off x="484614" y="3741701"/>
              <a:ext cx="1539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Being/keeping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45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1072"/>
          <a:stretch/>
        </p:blipFill>
        <p:spPr bwMode="auto">
          <a:xfrm>
            <a:off x="3432360" y="4015983"/>
            <a:ext cx="2798908" cy="241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565" y="-121028"/>
            <a:ext cx="7826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Different types of physical exercise: </a:t>
            </a:r>
          </a:p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Showing pictures I will explain the activity.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95" y="2793811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93" y="473207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7" y="927190"/>
            <a:ext cx="2860343" cy="235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17" y="3356253"/>
            <a:ext cx="28194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1" y="4979727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5400000">
            <a:off x="-2102734" y="3897315"/>
            <a:ext cx="48420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Outdoor games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54" y="940328"/>
            <a:ext cx="2689498" cy="16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7422802" y="3985602"/>
            <a:ext cx="30668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Indoor games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24506" y="6448156"/>
            <a:ext cx="42146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Free hand exercise</a:t>
            </a:r>
            <a:endParaRPr lang="en-US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7" name="Picture 3" descr="C:\Users\User\Pictures\AL MAHMUD\EQUIPMENT FORPHYSICAL EXERCISE\photo4324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t="21844" r="813" b="32928"/>
          <a:stretch/>
        </p:blipFill>
        <p:spPr bwMode="auto">
          <a:xfrm>
            <a:off x="3339358" y="1028990"/>
            <a:ext cx="2607055" cy="292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50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51" y="2792614"/>
            <a:ext cx="2743200" cy="2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59" y="-238669"/>
            <a:ext cx="86543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Why do we need physical exercise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r="10548" b="11041"/>
          <a:stretch/>
        </p:blipFill>
        <p:spPr bwMode="auto">
          <a:xfrm>
            <a:off x="0" y="5107072"/>
            <a:ext cx="2727433" cy="175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951" y="515007"/>
            <a:ext cx="19621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21" y="3250125"/>
            <a:ext cx="3873767" cy="357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" y="512174"/>
            <a:ext cx="2720834" cy="4560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97175" y="5091523"/>
            <a:ext cx="20572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to be  </a:t>
            </a:r>
          </a:p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strong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3454" y="5968686"/>
            <a:ext cx="39934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be cheerful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37378" y="530772"/>
            <a:ext cx="3947692" cy="2674733"/>
            <a:chOff x="5163453" y="581628"/>
            <a:chExt cx="3947692" cy="2674733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7" t="4263" b="10330"/>
            <a:stretch/>
          </p:blipFill>
          <p:spPr bwMode="auto">
            <a:xfrm>
              <a:off x="5226005" y="581628"/>
              <a:ext cx="3885140" cy="2240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453" y="1799036"/>
              <a:ext cx="3896111" cy="145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998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Pictures\AL MAHMUD\EQUIPMENT FORPHYSICAL EXERCISE\Pict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458" y="828675"/>
            <a:ext cx="2171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3258208" y="1012685"/>
            <a:ext cx="18392" cy="5692915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9979" y="897073"/>
            <a:ext cx="282962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1.Playing sports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2.Swimming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3.Skipping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4.Jogging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5.walking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6.stretching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21" y="2225525"/>
            <a:ext cx="1882775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User\Pictures\AL MAHMUD\EQUIPMENT FORPHYSICAL EXERCISE\194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" t="6134" r="48035" b="16152"/>
          <a:stretch/>
        </p:blipFill>
        <p:spPr bwMode="auto">
          <a:xfrm>
            <a:off x="7200793" y="3048000"/>
            <a:ext cx="1867007" cy="23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0" r="17559"/>
          <a:stretch/>
        </p:blipFill>
        <p:spPr bwMode="auto">
          <a:xfrm>
            <a:off x="3465787" y="3494033"/>
            <a:ext cx="1610711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10" y="5179957"/>
            <a:ext cx="2386171" cy="161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2630307" y="2238703"/>
            <a:ext cx="3008493" cy="955770"/>
          </a:xfrm>
          <a:prstGeom prst="line">
            <a:avLst/>
          </a:prstGeom>
          <a:ln w="76200">
            <a:solidFill>
              <a:srgbClr val="1E0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7828" y="3194473"/>
            <a:ext cx="1760772" cy="1377527"/>
          </a:xfrm>
          <a:prstGeom prst="line">
            <a:avLst/>
          </a:prstGeom>
          <a:ln w="76200">
            <a:solidFill>
              <a:srgbClr val="1E0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469293" y="1905000"/>
            <a:ext cx="3321907" cy="4191002"/>
          </a:xfrm>
          <a:prstGeom prst="line">
            <a:avLst/>
          </a:prstGeom>
          <a:ln w="76200">
            <a:solidFill>
              <a:srgbClr val="1E0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133600" y="4232380"/>
            <a:ext cx="6014189" cy="26688"/>
          </a:xfrm>
          <a:prstGeom prst="line">
            <a:avLst/>
          </a:prstGeom>
          <a:ln w="76200">
            <a:solidFill>
              <a:srgbClr val="1E0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963862" y="1183171"/>
            <a:ext cx="4797318" cy="1055532"/>
          </a:xfrm>
          <a:prstGeom prst="line">
            <a:avLst/>
          </a:prstGeom>
          <a:ln w="76200">
            <a:solidFill>
              <a:srgbClr val="1E0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09800" y="5227093"/>
            <a:ext cx="2756270" cy="29887"/>
          </a:xfrm>
          <a:prstGeom prst="line">
            <a:avLst/>
          </a:prstGeom>
          <a:ln w="76200">
            <a:solidFill>
              <a:srgbClr val="1E04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04800" y="76200"/>
            <a:ext cx="8625763" cy="789025"/>
          </a:xfrm>
          <a:prstGeom prst="rect">
            <a:avLst/>
          </a:prstGeom>
          <a:ln w="762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C. A list of indoor and outdoor </a:t>
            </a: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exercises, Now 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go to board and write which ones are indoor and outdoor games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90600"/>
            <a:ext cx="1390703" cy="200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3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0437" y="34949"/>
            <a:ext cx="42201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INDIVIDUAL WORK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934" y="1676400"/>
            <a:ext cx="938397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Which things are  necessary  for  good health?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Name the different  types of physical exercises?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Why do we need to  take physical exercise ?</a:t>
            </a:r>
          </a:p>
          <a:p>
            <a:pPr marL="342900" indent="-342900">
              <a:buAutoNum type="arabicPeriod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What type of physical exercise do we do?</a:t>
            </a:r>
          </a:p>
          <a:p>
            <a:pPr marL="342900" indent="-342900">
              <a:buAutoNum type="arabicPeriod"/>
            </a:pP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Pictures\AL MAHMUD\EQUIPMENT FORPHYSICAL EXERCISE\stock-vector-figures-which-are-engaged-in-various-physical-exercises-541416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 bwMode="auto">
          <a:xfrm>
            <a:off x="2209800" y="3950627"/>
            <a:ext cx="4049117" cy="290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317" y="742835"/>
            <a:ext cx="6856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Answer the following questions.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7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21.01.2014\photo1945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07" y="2938889"/>
            <a:ext cx="2736584" cy="364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9746" y="-149309"/>
            <a:ext cx="40158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WORK IN GROUPS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20806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Do you have a physical  education teacher in your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school? How does he help you to do physical exercise?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If you do not have any physical education teacher, how do you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do this activity. Discussing  the activity from the pictures,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write down  them on your script in groups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75" y="2760094"/>
            <a:ext cx="3810000" cy="3991441"/>
          </a:xfrm>
          <a:prstGeom prst="rect">
            <a:avLst/>
          </a:prstGeom>
        </p:spPr>
      </p:pic>
      <p:pic>
        <p:nvPicPr>
          <p:cNvPr id="3078" name="Picture 6" descr="D:\21.01.2014\photo2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50" y="2938889"/>
            <a:ext cx="2925763" cy="34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21.01.2014\photo20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002" y="2870844"/>
            <a:ext cx="2460364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30" y="2760096"/>
            <a:ext cx="3468538" cy="399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21.01.2014\photo19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30" y="2760096"/>
            <a:ext cx="3468538" cy="399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44" y="5183024"/>
            <a:ext cx="9096913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ISMAT  ARA  MAMATAZ</a:t>
            </a:r>
            <a:b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ASSISTANT  TEACHER  (ENGLISH)</a:t>
            </a:r>
            <a:b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DHANMONDI GOVT. BOYS’ HIGH SCHOOL</a:t>
            </a:r>
            <a:r>
              <a:rPr lang="en-US" sz="2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DHAKA</a:t>
            </a:r>
            <a:endParaRPr lang="en-US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7582" y="2967335"/>
            <a:ext cx="1128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ME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35" y="498430"/>
            <a:ext cx="344866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50" y="40942"/>
            <a:ext cx="1455450" cy="180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1" r="19870"/>
          <a:stretch/>
        </p:blipFill>
        <p:spPr bwMode="auto">
          <a:xfrm>
            <a:off x="97858" y="3095948"/>
            <a:ext cx="2133600" cy="380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8504" y="152400"/>
            <a:ext cx="48080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HOME WORK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858" y="914400"/>
            <a:ext cx="728596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What’s  your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sport? Do you take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part in it? If  so , where do you play it  and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who with? Now write a paragraph on it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answering the above questions?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babu\photo37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46" y="3752084"/>
            <a:ext cx="2297283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Pictures\AL MAHMUD\EQUIPMENT FORPHYSICAL EXERCISE\Picture4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93" b="32692"/>
          <a:stretch/>
        </p:blipFill>
        <p:spPr bwMode="auto">
          <a:xfrm>
            <a:off x="4784756" y="3757339"/>
            <a:ext cx="1812073" cy="31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458" y="3762594"/>
            <a:ext cx="2362199" cy="309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5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AL MAHMUD\EQUIPMENT FORPHYSICAL EXERCISE\Picture1d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7978" r="5369" b="3848"/>
          <a:stretch/>
        </p:blipFill>
        <p:spPr bwMode="auto">
          <a:xfrm>
            <a:off x="5767552" y="2770976"/>
            <a:ext cx="3376448" cy="27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Pictures\AL MAHMUD\EQUIPMENT FORPHYSICAL EXERCISE\Picture1a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5" y="2062103"/>
            <a:ext cx="3249613" cy="23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Pictures\AL MAHMUD\EQUIPMENT FORPHYSICAL EXERCISE\Picture1.sd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281" y="1031051"/>
            <a:ext cx="2084387" cy="7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r="14751"/>
          <a:stretch/>
        </p:blipFill>
        <p:spPr bwMode="auto">
          <a:xfrm>
            <a:off x="3274331" y="1638053"/>
            <a:ext cx="2472749" cy="256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0444" y="0"/>
            <a:ext cx="7908575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TAKE EXERCISE, PROPER REST AND SLEEP,</a:t>
            </a:r>
          </a:p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EAT GOOD FOOD </a:t>
            </a:r>
          </a:p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REMAIN HEALTHY.</a:t>
            </a:r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23601" y="6039381"/>
            <a:ext cx="544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THANK YOU A LOT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432714"/>
            <a:ext cx="1752600" cy="158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21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985749"/>
            <a:ext cx="7772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MoE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DSHE, NCTB &amp; A2I respective officials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4248" y="609600"/>
            <a:ext cx="6858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7724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editors panel: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</a:t>
            </a:r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Associate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Prof, TTC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Md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. Jahangir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TTC,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endParaRPr lang="en-US" sz="2800" b="1" dirty="0" smtClean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  <a:p>
            <a:pPr algn="just"/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TTC, Dhaka.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Their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direction, valuable suggestions and intensive supervision have enriched the model contents.</a:t>
            </a:r>
          </a:p>
        </p:txBody>
      </p:sp>
    </p:spTree>
    <p:extLst>
      <p:ext uri="{BB962C8B-B14F-4D97-AF65-F5344CB8AC3E}">
        <p14:creationId xmlns:p14="http://schemas.microsoft.com/office/powerpoint/2010/main" val="80089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34" y="-42744"/>
            <a:ext cx="9653701" cy="690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3066136"/>
            <a:ext cx="765767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WELCOME </a:t>
            </a: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</a:t>
            </a:r>
          </a:p>
          <a:p>
            <a:pPr algn="ctr"/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ENGLISH 1</a:t>
            </a:r>
            <a:r>
              <a:rPr lang="en-US" sz="5400" b="1" baseline="30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PAPER CLASS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95600" y="5622556"/>
            <a:ext cx="3092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CLASS-VIII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964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4" y="684515"/>
            <a:ext cx="3916556" cy="47702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275" y="5430034"/>
            <a:ext cx="6860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what can you see in the pictures?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go to play ground daily?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take physical exercise regularly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854" y="28379"/>
            <a:ext cx="9103057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Look at the pictures and answer the questions.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51533"/>
            <a:ext cx="4797425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99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776" y="304800"/>
            <a:ext cx="50940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TODDAY’S  TOPIC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80880" y="5155899"/>
            <a:ext cx="57479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Physical exercise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098" name="Picture 2" descr="C:\Users\User\Pictures\AL MAHMUD\EQUIPMENT FORPHYSICAL EXERCISE\Picture1s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5" y="1453630"/>
            <a:ext cx="3803650" cy="34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Pictures\AL MAHMUD\EQUIPMENT FORPHYSICAL EXERCISE\photo4324 - Cop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 t="21172" b="31151"/>
          <a:stretch/>
        </p:blipFill>
        <p:spPr bwMode="auto">
          <a:xfrm>
            <a:off x="1559859" y="1453630"/>
            <a:ext cx="384609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934670"/>
            <a:ext cx="1981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Unit-3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3797" y="5791200"/>
            <a:ext cx="26837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Lesson-6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390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6200" y="66480"/>
            <a:ext cx="8898340" cy="6609365"/>
            <a:chOff x="76200" y="66480"/>
            <a:chExt cx="8898340" cy="6609365"/>
          </a:xfrm>
        </p:grpSpPr>
        <p:sp>
          <p:nvSpPr>
            <p:cNvPr id="2" name="Rectangle 1"/>
            <p:cNvSpPr/>
            <p:nvPr/>
          </p:nvSpPr>
          <p:spPr>
            <a:xfrm>
              <a:off x="152400" y="66480"/>
              <a:ext cx="66557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rPr>
                <a:t>LEARNING OUTCOMES</a:t>
              </a:r>
              <a:endPara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00" y="838200"/>
              <a:ext cx="889834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By the  end of the lesson the learners will be</a:t>
              </a:r>
            </a:p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able to…</a:t>
              </a:r>
            </a:p>
            <a:p>
              <a:pPr marL="571500" indent="-571500">
                <a:buFont typeface="Wingdings" pitchFamily="2" charset="2"/>
                <a:buChar char="q"/>
              </a:pP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ask 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and answer 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questions</a:t>
              </a:r>
            </a:p>
            <a:p>
              <a:pPr marL="571500" indent="-571500">
                <a:buFont typeface="Wingdings" pitchFamily="2" charset="2"/>
                <a:buChar char="q"/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explain the 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text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  <a:p>
              <a:pPr marL="571500" indent="-571500">
                <a:buFont typeface="Wingdings" pitchFamily="2" charset="2"/>
                <a:buChar char="q"/>
              </a:pP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write 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the usefulness 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&amp; importance 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of physical exercise</a:t>
              </a:r>
            </a:p>
            <a:p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en-US" sz="36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122" name="Picture 2" descr="C:\Users\User\Pictures\AL MAHMUD\EQUIPMENT FORPHYSICAL EXERCISE\1948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7" t="5717" b="7904"/>
            <a:stretch/>
          </p:blipFill>
          <p:spPr bwMode="auto">
            <a:xfrm>
              <a:off x="4096285" y="3810000"/>
              <a:ext cx="3723881" cy="2865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834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ctr">
              <a:buAutoNum type="alphaUcPeriod"/>
            </a:pPr>
            <a:r>
              <a:rPr lang="en-US" sz="4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Work 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 </a:t>
            </a:r>
            <a:r>
              <a:rPr lang="en-U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pair</a:t>
            </a:r>
            <a:r>
              <a:rPr lang="en-US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-pre text reading activity </a:t>
            </a:r>
            <a:endParaRPr lang="en-US" sz="20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3" y="707886"/>
            <a:ext cx="9136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Look at the  picture and talk about it with your partner. After that, answer the following questions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20702" r="521" b="32422"/>
          <a:stretch/>
        </p:blipFill>
        <p:spPr>
          <a:xfrm>
            <a:off x="3691759" y="1676401"/>
            <a:ext cx="5486400" cy="518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83" y="2228191"/>
            <a:ext cx="3674404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1.Who can you see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in the picture?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2.What is he doing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3.Can you tell me 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what it is called?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3073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2866"/>
            <a:ext cx="5486400" cy="415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7949" y="0"/>
            <a:ext cx="4929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B.TEXT READING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14639" y="5514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87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9107" y="97259"/>
            <a:ext cx="36962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Physical(</a:t>
            </a:r>
            <a:r>
              <a:rPr lang="en-US" sz="44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aDj</a:t>
            </a:r>
            <a:r>
              <a:rPr lang="en-US" sz="4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802"/>
            <a:ext cx="260985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64268" y="474294"/>
            <a:ext cx="1185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fiz</a:t>
            </a:r>
            <a:r>
              <a:rPr lang="en-US" dirty="0"/>
              <a:t>-i-</a:t>
            </a:r>
            <a:r>
              <a:rPr lang="en-US" dirty="0" err="1"/>
              <a:t>kuh</a:t>
            </a:r>
            <a:r>
              <a:rPr lang="en-US" dirty="0"/>
              <a:t> l]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603" y="1219200"/>
            <a:ext cx="5237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Of the body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pertaining /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relating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to the body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469207"/>
            <a:ext cx="19907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216129" y="4885694"/>
            <a:ext cx="2857500" cy="1895475"/>
            <a:chOff x="6175375" y="5109046"/>
            <a:chExt cx="2857500" cy="189547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375" y="5109046"/>
              <a:ext cx="2857500" cy="1895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6207125" y="5219532"/>
              <a:ext cx="27526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The Mind-Body Connection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207125" y="1075149"/>
            <a:ext cx="2825750" cy="3779837"/>
            <a:chOff x="6207125" y="1075149"/>
            <a:chExt cx="2825750" cy="3779837"/>
          </a:xfrm>
        </p:grpSpPr>
        <p:pic>
          <p:nvPicPr>
            <p:cNvPr id="8" name="Picture 5" descr="D:\babu\photo3735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7125" y="1075149"/>
              <a:ext cx="2825750" cy="377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243661" y="4485654"/>
              <a:ext cx="27526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The Mind-Body Connection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5486400"/>
            <a:ext cx="6247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they eat healthy foods and take exercise regularly, they have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fitness to do any work.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4216</TotalTime>
  <Words>681</Words>
  <Application>Microsoft Office PowerPoint</Application>
  <PresentationFormat>On-screen Show (4:3)</PresentationFormat>
  <Paragraphs>124</Paragraphs>
  <Slides>22</Slides>
  <Notes>9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176</cp:revision>
  <dcterms:created xsi:type="dcterms:W3CDTF">2014-10-13T03:33:38Z</dcterms:created>
  <dcterms:modified xsi:type="dcterms:W3CDTF">2015-06-22T23:25:43Z</dcterms:modified>
</cp:coreProperties>
</file>